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13" r:id="rId5"/>
    <p:sldId id="315" r:id="rId6"/>
    <p:sldId id="354" r:id="rId7"/>
    <p:sldId id="381" r:id="rId8"/>
    <p:sldId id="376" r:id="rId9"/>
    <p:sldId id="377" r:id="rId10"/>
    <p:sldId id="378" r:id="rId11"/>
    <p:sldId id="379" r:id="rId12"/>
    <p:sldId id="380" r:id="rId13"/>
    <p:sldId id="330" r:id="rId14"/>
  </p:sldIdLst>
  <p:sldSz cx="9144000" cy="5148263"/>
  <p:notesSz cx="6858000" cy="9144000"/>
  <p:defaultTextStyle>
    <a:defPPr>
      <a:defRPr lang="en-US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0A96B55-6E58-B04E-9671-E69CF1C20D68}">
          <p14:sldIdLst>
            <p14:sldId id="313"/>
            <p14:sldId id="315"/>
            <p14:sldId id="354"/>
            <p14:sldId id="381"/>
            <p14:sldId id="376"/>
            <p14:sldId id="377"/>
            <p14:sldId id="378"/>
            <p14:sldId id="379"/>
            <p14:sldId id="380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330"/>
    <a:srgbClr val="008DCE"/>
    <a:srgbClr val="1AA7E8"/>
    <a:srgbClr val="33C0FF"/>
    <a:srgbClr val="202020"/>
    <a:srgbClr val="212121"/>
    <a:srgbClr val="E0E0E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1"/>
    <p:restoredTop sz="94690"/>
  </p:normalViewPr>
  <p:slideViewPr>
    <p:cSldViewPr snapToGrid="0" snapToObjects="1">
      <p:cViewPr varScale="1">
        <p:scale>
          <a:sx n="134" d="100"/>
          <a:sy n="134" d="100"/>
        </p:scale>
        <p:origin x="660" y="132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-20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51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ebles, Sabrina (TAX)" userId="565057ad-ccdc-456b-be6e-fca653dd81b2" providerId="ADAL" clId="{6EBF769C-99F5-4ADB-BE71-6849CB5F1717}"/>
    <pc:docChg chg="custSel modSld">
      <pc:chgData name="Peebles, Sabrina (TAX)" userId="565057ad-ccdc-456b-be6e-fca653dd81b2" providerId="ADAL" clId="{6EBF769C-99F5-4ADB-BE71-6849CB5F1717}" dt="2025-07-16T15:58:54.604" v="102" actId="14100"/>
      <pc:docMkLst>
        <pc:docMk/>
      </pc:docMkLst>
      <pc:sldChg chg="delSp modSp mod">
        <pc:chgData name="Peebles, Sabrina (TAX)" userId="565057ad-ccdc-456b-be6e-fca653dd81b2" providerId="ADAL" clId="{6EBF769C-99F5-4ADB-BE71-6849CB5F1717}" dt="2025-07-16T15:58:54.604" v="102" actId="14100"/>
        <pc:sldMkLst>
          <pc:docMk/>
          <pc:sldMk cId="957692025" sldId="378"/>
        </pc:sldMkLst>
        <pc:spChg chg="mod">
          <ac:chgData name="Peebles, Sabrina (TAX)" userId="565057ad-ccdc-456b-be6e-fca653dd81b2" providerId="ADAL" clId="{6EBF769C-99F5-4ADB-BE71-6849CB5F1717}" dt="2025-07-16T15:58:54.604" v="102" actId="14100"/>
          <ac:spMkLst>
            <pc:docMk/>
            <pc:sldMk cId="957692025" sldId="378"/>
            <ac:spMk id="25" creationId="{A41B49D2-037B-3173-7C65-AE46892D15F7}"/>
          </ac:spMkLst>
        </pc:spChg>
        <pc:picChg chg="del">
          <ac:chgData name="Peebles, Sabrina (TAX)" userId="565057ad-ccdc-456b-be6e-fca653dd81b2" providerId="ADAL" clId="{6EBF769C-99F5-4ADB-BE71-6849CB5F1717}" dt="2025-07-16T15:58:17.589" v="0" actId="478"/>
          <ac:picMkLst>
            <pc:docMk/>
            <pc:sldMk cId="957692025" sldId="378"/>
            <ac:picMk id="8" creationId="{9E59A128-56F2-593A-2142-F6DC1BC8418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82A12-3758-EB4D-B15B-1B22E9958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89855-9E4A-4146-A4A8-03F57A449B20}" type="datetimeFigureOut">
              <a:rPr lang="en-US" smtClean="0"/>
              <a:pPr/>
              <a:t>7/16/2025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11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27980-89A5-8445-B0C6-13F5E7B8225F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DFB62-15EE-6D45-8859-52FFAAD1A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46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DFB62-15EE-6D45-8859-52FFAAD1A3C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93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DFB62-15EE-6D45-8859-52FFAAD1A3C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28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DFB62-15EE-6D45-8859-52FFAAD1A3C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71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DFB62-15EE-6D45-8859-52FFAAD1A3C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5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DFB62-15EE-6D45-8859-52FFAAD1A3C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1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DFB62-15EE-6D45-8859-52FFAAD1A3C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8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914400"/>
            <a:ext cx="7315200" cy="1371600"/>
          </a:xfrm>
        </p:spPr>
        <p:txBody>
          <a:bodyPr anchor="b">
            <a:noAutofit/>
          </a:bodyPr>
          <a:lstStyle>
            <a:lvl1pPr algn="l">
              <a:lnSpc>
                <a:spcPts val="5400"/>
              </a:lnSpc>
              <a:defRPr sz="4800" b="1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400300"/>
            <a:ext cx="7315200" cy="914400"/>
          </a:xfrm>
        </p:spPr>
        <p:txBody>
          <a:bodyPr>
            <a:noAutofit/>
          </a:bodyPr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 sz="3000"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914400" y="3657600"/>
            <a:ext cx="34290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3886200" cy="2514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/>
            </a:lvl1pPr>
            <a:lvl2pPr>
              <a:lnSpc>
                <a:spcPts val="2400"/>
              </a:lnSpc>
              <a:spcBef>
                <a:spcPts val="600"/>
              </a:spcBef>
              <a:defRPr/>
            </a:lvl2pPr>
            <a:lvl3pPr>
              <a:lnSpc>
                <a:spcPts val="2400"/>
              </a:lnSpc>
              <a:spcBef>
                <a:spcPts val="600"/>
              </a:spcBef>
              <a:defRPr/>
            </a:lvl3pPr>
            <a:lvl4pPr>
              <a:lnSpc>
                <a:spcPts val="2400"/>
              </a:lnSpc>
              <a:spcBef>
                <a:spcPts val="600"/>
              </a:spcBef>
              <a:defRPr/>
            </a:lvl4pPr>
            <a:lvl5pPr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800600" y="1600200"/>
            <a:ext cx="3886200" cy="2514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/>
            </a:lvl1pPr>
            <a:lvl2pPr>
              <a:lnSpc>
                <a:spcPts val="2400"/>
              </a:lnSpc>
              <a:spcBef>
                <a:spcPts val="600"/>
              </a:spcBef>
              <a:defRPr/>
            </a:lvl2pPr>
            <a:lvl3pPr>
              <a:lnSpc>
                <a:spcPts val="2400"/>
              </a:lnSpc>
              <a:spcBef>
                <a:spcPts val="600"/>
              </a:spcBef>
              <a:defRPr/>
            </a:lvl3pPr>
            <a:lvl4pPr>
              <a:lnSpc>
                <a:spcPts val="2400"/>
              </a:lnSpc>
              <a:spcBef>
                <a:spcPts val="600"/>
              </a:spcBef>
              <a:defRPr/>
            </a:lvl4pPr>
            <a:lvl5pPr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 b="1" i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3886200" cy="2514600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800600" y="1606269"/>
            <a:ext cx="3886200" cy="2514600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57200" y="1600200"/>
            <a:ext cx="3886200" cy="25146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00600" y="1600200"/>
            <a:ext cx="3886200" cy="25146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5257800" cy="2514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/>
            </a:lvl1pPr>
            <a:lvl2pPr>
              <a:lnSpc>
                <a:spcPts val="2400"/>
              </a:lnSpc>
              <a:spcBef>
                <a:spcPts val="600"/>
              </a:spcBef>
              <a:defRPr/>
            </a:lvl2pPr>
            <a:lvl3pPr>
              <a:lnSpc>
                <a:spcPts val="2400"/>
              </a:lnSpc>
              <a:spcBef>
                <a:spcPts val="600"/>
              </a:spcBef>
              <a:defRPr/>
            </a:lvl3pPr>
            <a:lvl4pPr>
              <a:lnSpc>
                <a:spcPts val="2400"/>
              </a:lnSpc>
              <a:spcBef>
                <a:spcPts val="600"/>
              </a:spcBef>
              <a:defRPr/>
            </a:lvl4pPr>
            <a:lvl5pPr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172200" y="1600200"/>
            <a:ext cx="2514600" cy="2514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/>
            </a:lvl1pPr>
            <a:lvl2pPr>
              <a:lnSpc>
                <a:spcPts val="2400"/>
              </a:lnSpc>
              <a:spcBef>
                <a:spcPts val="600"/>
              </a:spcBef>
              <a:defRPr/>
            </a:lvl2pPr>
            <a:lvl3pPr>
              <a:lnSpc>
                <a:spcPts val="2400"/>
              </a:lnSpc>
              <a:spcBef>
                <a:spcPts val="600"/>
              </a:spcBef>
              <a:defRPr/>
            </a:lvl3pPr>
            <a:lvl4pPr>
              <a:lnSpc>
                <a:spcPts val="2400"/>
              </a:lnSpc>
              <a:spcBef>
                <a:spcPts val="600"/>
              </a:spcBef>
              <a:defRPr/>
            </a:lvl4pPr>
            <a:lvl5pPr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 b="1" i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5257800" cy="2514600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172200" y="1600200"/>
            <a:ext cx="2514600" cy="2514600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57200" y="1600200"/>
            <a:ext cx="5257800" cy="25146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172200" y="1600200"/>
            <a:ext cx="2514600" cy="25146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3886200" cy="2514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/>
            </a:lvl1pPr>
            <a:lvl2pPr>
              <a:lnSpc>
                <a:spcPts val="2400"/>
              </a:lnSpc>
              <a:spcBef>
                <a:spcPts val="600"/>
              </a:spcBef>
              <a:defRPr/>
            </a:lvl2pPr>
            <a:lvl3pPr>
              <a:lnSpc>
                <a:spcPts val="2400"/>
              </a:lnSpc>
              <a:spcBef>
                <a:spcPts val="600"/>
              </a:spcBef>
              <a:defRPr/>
            </a:lvl3pPr>
            <a:lvl4pPr>
              <a:lnSpc>
                <a:spcPts val="2400"/>
              </a:lnSpc>
              <a:spcBef>
                <a:spcPts val="600"/>
              </a:spcBef>
              <a:defRPr/>
            </a:lvl4pPr>
            <a:lvl5pPr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4800600" y="1600200"/>
            <a:ext cx="3886200" cy="2514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/>
            </a:lvl1pPr>
            <a:lvl2pPr>
              <a:lnSpc>
                <a:spcPts val="2400"/>
              </a:lnSpc>
              <a:spcBef>
                <a:spcPts val="600"/>
              </a:spcBef>
              <a:defRPr/>
            </a:lvl2pPr>
            <a:lvl3pPr>
              <a:lnSpc>
                <a:spcPts val="2400"/>
              </a:lnSpc>
              <a:spcBef>
                <a:spcPts val="600"/>
              </a:spcBef>
              <a:defRPr/>
            </a:lvl3pPr>
            <a:lvl4pPr>
              <a:lnSpc>
                <a:spcPts val="2400"/>
              </a:lnSpc>
              <a:spcBef>
                <a:spcPts val="600"/>
              </a:spcBef>
              <a:defRPr/>
            </a:lvl4pPr>
            <a:lvl5pPr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38862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800600" y="1028700"/>
            <a:ext cx="3886200" cy="347472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400" b="1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38862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800600" y="1028700"/>
            <a:ext cx="3886200" cy="347472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400" b="1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3886200" cy="2514600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800600" y="1600200"/>
            <a:ext cx="3886200" cy="2514600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38862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800600" y="1028700"/>
            <a:ext cx="3886200" cy="347472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400" b="1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57200" y="1600200"/>
            <a:ext cx="3886200" cy="25146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0600" y="1600200"/>
            <a:ext cx="3886200" cy="25146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33272"/>
            <a:ext cx="8229600" cy="308152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490471"/>
            <a:ext cx="7315200" cy="2286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Font typeface="LucidaGrande" charset="0"/>
              <a:buNone/>
              <a:defRPr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 baseline="0"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18288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aseline="0"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3152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33272"/>
            <a:ext cx="8229600" cy="3081528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s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33272"/>
            <a:ext cx="8229600" cy="3081528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2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33272"/>
            <a:ext cx="3886200" cy="308152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00600" y="1033272"/>
            <a:ext cx="3886200" cy="308152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2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033272"/>
            <a:ext cx="3886200" cy="3081528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800600" y="1033272"/>
            <a:ext cx="3886200" cy="3081528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s 2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33272"/>
            <a:ext cx="3886200" cy="3081528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00600" y="1033272"/>
            <a:ext cx="3886200" cy="3081528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idebar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33272"/>
            <a:ext cx="5257800" cy="308152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172200" y="1033272"/>
            <a:ext cx="2514600" cy="308152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Sidebar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033272"/>
            <a:ext cx="5257800" cy="3081528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6172200" y="1033272"/>
            <a:ext cx="2514600" cy="3081528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s Sidebar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7724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33272"/>
            <a:ext cx="5257800" cy="3081528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172200" y="1033272"/>
            <a:ext cx="2514600" cy="3081528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Compare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33272"/>
            <a:ext cx="3886200" cy="308152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38862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00600" y="1033272"/>
            <a:ext cx="3886200" cy="308152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800600" y="454914"/>
            <a:ext cx="3429000" cy="347472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400" b="1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Title 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490471"/>
            <a:ext cx="7315200" cy="22860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 baseline="0"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18288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aseline="0"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3152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Compare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38862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13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800600" y="454914"/>
            <a:ext cx="3429000" cy="347472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400" b="1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033272"/>
            <a:ext cx="3886200" cy="3081528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800600" y="1033272"/>
            <a:ext cx="3886200" cy="3081528"/>
          </a:xfrm>
        </p:spPr>
        <p:txBody>
          <a:bodyPr>
            <a:noAutofit/>
          </a:bodyPr>
          <a:lstStyle>
            <a:lvl1pPr indent="-457200">
              <a:lnSpc>
                <a:spcPts val="2400"/>
              </a:lnSpc>
              <a:spcBef>
                <a:spcPts val="600"/>
              </a:spcBef>
              <a:defRPr/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/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/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/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s Compare (no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57200"/>
            <a:ext cx="457200" cy="3474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9486"/>
            <a:ext cx="38862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13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800600" y="457200"/>
            <a:ext cx="3429000" cy="347472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400" b="1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33272"/>
            <a:ext cx="3886200" cy="3081528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00600" y="1033272"/>
            <a:ext cx="3886200" cy="3081528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ho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" y="457200"/>
            <a:ext cx="8229600" cy="308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0" y="3820510"/>
            <a:ext cx="4114800" cy="301752"/>
          </a:xfrm>
        </p:spPr>
        <p:txBody>
          <a:bodyPr anchor="t" anchorCtr="0">
            <a:noAutofit/>
          </a:bodyPr>
          <a:lstStyle>
            <a:lvl1pPr algn="ctr">
              <a:lnSpc>
                <a:spcPts val="2400"/>
              </a:lnSpc>
              <a:defRPr sz="2000" b="0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Author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0579"/>
            <a:ext cx="1207008" cy="301752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17" name="Straight Connector 16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914400"/>
            <a:ext cx="7315200" cy="2057400"/>
          </a:xfrm>
        </p:spPr>
        <p:txBody>
          <a:bodyPr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800" b="1" i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28" name="Triangle 27"/>
          <p:cNvSpPr>
            <a:spLocks noChangeAspect="1"/>
          </p:cNvSpPr>
          <p:nvPr userDrawn="1"/>
        </p:nvSpPr>
        <p:spPr>
          <a:xfrm rot="10800000">
            <a:off x="6524244" y="3540691"/>
            <a:ext cx="210312" cy="1813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Mediu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" y="453621"/>
            <a:ext cx="8229600" cy="30906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0579"/>
            <a:ext cx="1207008" cy="301752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17" name="Straight Connector 16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571999" y="3820629"/>
            <a:ext cx="4114800" cy="301752"/>
          </a:xfrm>
        </p:spPr>
        <p:txBody>
          <a:bodyPr anchor="t" anchorCtr="0">
            <a:noAutofit/>
          </a:bodyPr>
          <a:lstStyle>
            <a:lvl1pPr algn="ctr">
              <a:lnSpc>
                <a:spcPts val="2400"/>
              </a:lnSpc>
              <a:defRPr sz="2000" b="0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Author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800099" y="795528"/>
            <a:ext cx="7543800" cy="2286000"/>
          </a:xfrm>
        </p:spPr>
        <p:txBody>
          <a:bodyPr/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3600" b="1" i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14" name="Triangle 13"/>
          <p:cNvSpPr>
            <a:spLocks noChangeAspect="1"/>
          </p:cNvSpPr>
          <p:nvPr userDrawn="1"/>
        </p:nvSpPr>
        <p:spPr>
          <a:xfrm rot="10800000">
            <a:off x="6524243" y="3542730"/>
            <a:ext cx="210312" cy="1813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Lo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" y="453621"/>
            <a:ext cx="8229600" cy="2857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0579"/>
            <a:ext cx="1207008" cy="30175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riangle 4"/>
          <p:cNvSpPr>
            <a:spLocks noChangeAspect="1"/>
          </p:cNvSpPr>
          <p:nvPr userDrawn="1"/>
        </p:nvSpPr>
        <p:spPr>
          <a:xfrm rot="10800000">
            <a:off x="6524244" y="3308067"/>
            <a:ext cx="210312" cy="1813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572000" y="3585966"/>
            <a:ext cx="4114800" cy="301752"/>
          </a:xfrm>
        </p:spPr>
        <p:txBody>
          <a:bodyPr anchor="t" anchorCtr="0">
            <a:noAutofit/>
          </a:bodyPr>
          <a:lstStyle>
            <a:lvl1pPr algn="ctr">
              <a:lnSpc>
                <a:spcPts val="2400"/>
              </a:lnSpc>
              <a:defRPr sz="2000" b="0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Author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685800"/>
            <a:ext cx="7772400" cy="2286000"/>
          </a:xfr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2700" b="1" i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Type something…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Inver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0579"/>
            <a:ext cx="1207008" cy="301752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17" name="Straight Connector 16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21" name="Content Placeholder 2"/>
          <p:cNvSpPr>
            <a:spLocks noGrp="1" noChangeAspect="1"/>
          </p:cNvSpPr>
          <p:nvPr>
            <p:ph idx="17" hasCustomPrompt="1"/>
          </p:nvPr>
        </p:nvSpPr>
        <p:spPr>
          <a:xfrm>
            <a:off x="3886200" y="1047011"/>
            <a:ext cx="1371600" cy="20574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Insert image here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355848" y="3333011"/>
            <a:ext cx="2432304" cy="301752"/>
          </a:xfrm>
        </p:spPr>
        <p:txBody>
          <a:bodyPr>
            <a:no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355848" y="3684429"/>
            <a:ext cx="2432304" cy="201168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0" hasCustomPrompt="1"/>
          </p:nvPr>
        </p:nvSpPr>
        <p:spPr>
          <a:xfrm>
            <a:off x="3355848" y="3886200"/>
            <a:ext cx="2432304" cy="201168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err="1"/>
              <a:t>email@tax.virginia.gov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spect="1"/>
          </p:cNvSpPr>
          <p:nvPr>
            <p:ph idx="1" hasCustomPrompt="1"/>
          </p:nvPr>
        </p:nvSpPr>
        <p:spPr>
          <a:xfrm>
            <a:off x="2359152" y="1033272"/>
            <a:ext cx="1371600" cy="20574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Insert image here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1828800" y="3319272"/>
            <a:ext cx="2432304" cy="301752"/>
          </a:xfrm>
        </p:spPr>
        <p:txBody>
          <a:bodyPr>
            <a:no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828800" y="3685032"/>
            <a:ext cx="2432304" cy="201168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828800" y="3886200"/>
            <a:ext cx="2432304" cy="201168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 sz="1200" b="0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marR="0" lvl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/>
            </a:pPr>
            <a:r>
              <a:rPr lang="en-US" dirty="0" err="1"/>
              <a:t>email@tax.virginia.gov</a:t>
            </a:r>
            <a:endParaRPr lang="en-US" dirty="0"/>
          </a:p>
        </p:txBody>
      </p:sp>
      <p:sp>
        <p:nvSpPr>
          <p:cNvPr id="21" name="Content Placeholder 2"/>
          <p:cNvSpPr>
            <a:spLocks noGrp="1" noChangeAspect="1"/>
          </p:cNvSpPr>
          <p:nvPr>
            <p:ph idx="17" hasCustomPrompt="1"/>
          </p:nvPr>
        </p:nvSpPr>
        <p:spPr>
          <a:xfrm>
            <a:off x="5257800" y="1051560"/>
            <a:ext cx="1371600" cy="20574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Insert image here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4727448" y="3333011"/>
            <a:ext cx="2432304" cy="301752"/>
          </a:xfrm>
        </p:spPr>
        <p:txBody>
          <a:bodyPr>
            <a:no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727448" y="3685032"/>
            <a:ext cx="2432304" cy="201168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727448" y="3886200"/>
            <a:ext cx="2432304" cy="201168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 sz="1200" b="0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marR="0" lvl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/>
            </a:pPr>
            <a:r>
              <a:rPr lang="en-US" dirty="0" err="1"/>
              <a:t>email@tax.virginia.gov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spect="1"/>
          </p:cNvSpPr>
          <p:nvPr>
            <p:ph idx="1" hasCustomPrompt="1"/>
          </p:nvPr>
        </p:nvSpPr>
        <p:spPr>
          <a:xfrm>
            <a:off x="987552" y="1033272"/>
            <a:ext cx="1371600" cy="20574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Insert image here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57200" y="3319272"/>
            <a:ext cx="2432304" cy="301752"/>
          </a:xfrm>
        </p:spPr>
        <p:txBody>
          <a:bodyPr>
            <a:no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7200" y="3685032"/>
            <a:ext cx="2432304" cy="201168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57200" y="3886200"/>
            <a:ext cx="2432304" cy="201168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 sz="1200" b="0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marR="0" lvl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/>
            </a:pPr>
            <a:r>
              <a:rPr lang="en-US" dirty="0" err="1"/>
              <a:t>email@tax.virginia.gov</a:t>
            </a:r>
            <a:endParaRPr lang="en-US" dirty="0"/>
          </a:p>
        </p:txBody>
      </p:sp>
      <p:sp>
        <p:nvSpPr>
          <p:cNvPr id="21" name="Content Placeholder 2"/>
          <p:cNvSpPr>
            <a:spLocks noGrp="1" noChangeAspect="1"/>
          </p:cNvSpPr>
          <p:nvPr>
            <p:ph idx="17" hasCustomPrompt="1"/>
          </p:nvPr>
        </p:nvSpPr>
        <p:spPr>
          <a:xfrm>
            <a:off x="3886200" y="1047011"/>
            <a:ext cx="1371600" cy="20574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Insert image here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355848" y="3333011"/>
            <a:ext cx="2432304" cy="301752"/>
          </a:xfrm>
        </p:spPr>
        <p:txBody>
          <a:bodyPr>
            <a:no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355848" y="3685032"/>
            <a:ext cx="2432304" cy="201168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0" hasCustomPrompt="1"/>
          </p:nvPr>
        </p:nvSpPr>
        <p:spPr>
          <a:xfrm>
            <a:off x="3355848" y="3886200"/>
            <a:ext cx="2432304" cy="201168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 sz="1200" b="0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marR="0" lvl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/>
            </a:pPr>
            <a:r>
              <a:rPr lang="en-US" dirty="0" err="1"/>
              <a:t>email@tax.virginia.gov</a:t>
            </a:r>
            <a:endParaRPr lang="en-US" dirty="0"/>
          </a:p>
        </p:txBody>
      </p:sp>
      <p:sp>
        <p:nvSpPr>
          <p:cNvPr id="25" name="Content Placeholder 2"/>
          <p:cNvSpPr>
            <a:spLocks noGrp="1" noChangeAspect="1"/>
          </p:cNvSpPr>
          <p:nvPr>
            <p:ph idx="21" hasCustomPrompt="1"/>
          </p:nvPr>
        </p:nvSpPr>
        <p:spPr>
          <a:xfrm>
            <a:off x="6784848" y="1033272"/>
            <a:ext cx="1371600" cy="20574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Insert image here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22" hasCustomPrompt="1"/>
          </p:nvPr>
        </p:nvSpPr>
        <p:spPr>
          <a:xfrm>
            <a:off x="6254496" y="3319272"/>
            <a:ext cx="2432304" cy="301752"/>
          </a:xfrm>
        </p:spPr>
        <p:txBody>
          <a:bodyPr>
            <a:no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3" hasCustomPrompt="1"/>
          </p:nvPr>
        </p:nvSpPr>
        <p:spPr>
          <a:xfrm>
            <a:off x="6254496" y="3685032"/>
            <a:ext cx="2432304" cy="201168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254496" y="3886200"/>
            <a:ext cx="2432304" cy="201168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 sz="1200" b="0" i="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marR="0" lvl="0" indent="0" algn="ctr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Tx/>
              <a:buFont typeface="LucidaGrande" charset="0"/>
              <a:buNone/>
              <a:tabLst/>
              <a:defRPr/>
            </a:pPr>
            <a:r>
              <a:rPr lang="en-US" dirty="0" err="1"/>
              <a:t>email@tax.virginia.gov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3152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490471"/>
            <a:ext cx="3429000" cy="22860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 baseline="0"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18288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aseline="0"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00600" y="1490471"/>
            <a:ext cx="3429000" cy="22860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 startAt="7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 baseline="0"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18288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aseline="0"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914400"/>
            <a:ext cx="7315200" cy="1371600"/>
          </a:xfrm>
        </p:spPr>
        <p:txBody>
          <a:bodyPr anchor="b">
            <a:noAutofit/>
          </a:bodyPr>
          <a:lstStyle>
            <a:lvl1pPr algn="l">
              <a:lnSpc>
                <a:spcPts val="5400"/>
              </a:lnSpc>
              <a:defRPr sz="4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400300"/>
            <a:ext cx="7315200" cy="914400"/>
          </a:xfrm>
        </p:spPr>
        <p:txBody>
          <a:bodyPr>
            <a:noAutofit/>
          </a:bodyPr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 sz="3000" b="0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Section subtitle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0579"/>
            <a:ext cx="1207008" cy="301752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11" name="Straight Connector 10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2514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  <a:defRPr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25146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3pPr>
            <a:lvl4pPr marL="1828800" indent="-4572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4pPr>
            <a:lvl5pPr marL="2286000" indent="-457200">
              <a:lnSpc>
                <a:spcPts val="24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57200" y="1600200"/>
            <a:ext cx="8229600" cy="2514600"/>
          </a:xfrm>
        </p:spPr>
        <p:txBody>
          <a:bodyPr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20116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Type something…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457200" y="228600"/>
            <a:ext cx="7772400" cy="301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028700"/>
            <a:ext cx="8229600" cy="34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7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8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301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0809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4459725"/>
            <a:ext cx="9144000" cy="0"/>
          </a:xfrm>
          <a:prstGeom prst="line">
            <a:avLst/>
          </a:prstGeom>
          <a:ln w="12700"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459725"/>
            <a:ext cx="4114800" cy="68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© 2017 Virginia Department of Taxation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228600"/>
            <a:ext cx="457200" cy="30175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lnSpc>
                <a:spcPts val="2400"/>
              </a:lnSpc>
              <a:defRPr sz="1800" b="0" i="0">
                <a:solidFill>
                  <a:schemeClr val="bg1">
                    <a:alpha val="7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097897E-F97B-3D4B-8CC5-C5C0F0B691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4651749"/>
            <a:ext cx="12070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0" r:id="rId2"/>
    <p:sldLayoutId id="2147483681" r:id="rId3"/>
    <p:sldLayoutId id="2147483682" r:id="rId4"/>
    <p:sldLayoutId id="2147483679" r:id="rId5"/>
    <p:sldLayoutId id="2147483661" r:id="rId6"/>
    <p:sldLayoutId id="2147483650" r:id="rId7"/>
    <p:sldLayoutId id="2147483683" r:id="rId8"/>
    <p:sldLayoutId id="2147483654" r:id="rId9"/>
    <p:sldLayoutId id="2147483662" r:id="rId10"/>
    <p:sldLayoutId id="2147483652" r:id="rId11"/>
    <p:sldLayoutId id="2147483684" r:id="rId12"/>
    <p:sldLayoutId id="2147483692" r:id="rId13"/>
    <p:sldLayoutId id="2147483691" r:id="rId14"/>
    <p:sldLayoutId id="2147483693" r:id="rId15"/>
    <p:sldLayoutId id="2147483663" r:id="rId16"/>
    <p:sldLayoutId id="2147483653" r:id="rId17"/>
    <p:sldLayoutId id="2147483685" r:id="rId18"/>
    <p:sldLayoutId id="2147483666" r:id="rId19"/>
    <p:sldLayoutId id="2147483665" r:id="rId20"/>
    <p:sldLayoutId id="2147483686" r:id="rId21"/>
    <p:sldLayoutId id="2147483667" r:id="rId22"/>
    <p:sldLayoutId id="2147483668" r:id="rId23"/>
    <p:sldLayoutId id="2147483669" r:id="rId24"/>
    <p:sldLayoutId id="2147483687" r:id="rId25"/>
    <p:sldLayoutId id="2147483694" r:id="rId26"/>
    <p:sldLayoutId id="2147483695" r:id="rId27"/>
    <p:sldLayoutId id="2147483696" r:id="rId28"/>
    <p:sldLayoutId id="2147483670" r:id="rId29"/>
    <p:sldLayoutId id="2147483671" r:id="rId30"/>
    <p:sldLayoutId id="2147483688" r:id="rId31"/>
    <p:sldLayoutId id="2147483664" r:id="rId32"/>
    <p:sldLayoutId id="2147483672" r:id="rId33"/>
    <p:sldLayoutId id="2147483673" r:id="rId34"/>
    <p:sldLayoutId id="2147483689" r:id="rId35"/>
    <p:sldLayoutId id="2147483700" r:id="rId36"/>
    <p:sldLayoutId id="2147483701" r:id="rId37"/>
    <p:sldLayoutId id="2147483699" r:id="rId38"/>
  </p:sldLayoutIdLst>
  <p:hf hdr="0" ftr="0"/>
  <p:txStyles>
    <p:titleStyle>
      <a:lvl1pPr marL="0" indent="0" algn="l" defTabSz="685800" rtl="0" eaLnBrk="1" latinLnBrk="0" hangingPunct="1">
        <a:lnSpc>
          <a:spcPts val="2400"/>
        </a:lnSpc>
        <a:spcBef>
          <a:spcPct val="0"/>
        </a:spcBef>
        <a:buNone/>
        <a:tabLst/>
        <a:defRPr sz="1800" b="1" i="0" kern="1200" baseline="0">
          <a:solidFill>
            <a:schemeClr val="bg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457200" indent="-457200" algn="l" defTabSz="685800" rtl="0" eaLnBrk="1" latinLnBrk="0" hangingPunct="1">
        <a:lnSpc>
          <a:spcPts val="2400"/>
        </a:lnSpc>
        <a:spcBef>
          <a:spcPts val="600"/>
        </a:spcBef>
        <a:buClr>
          <a:schemeClr val="accent1"/>
        </a:buClr>
        <a:buFont typeface="LucidaGrande" charset="0"/>
        <a:buChar char="▸"/>
        <a:tabLst/>
        <a:defRPr sz="2000" b="0" i="0" kern="1200" spc="0">
          <a:solidFill>
            <a:schemeClr val="tx1"/>
          </a:solidFill>
          <a:effectLst/>
          <a:latin typeface="Calibri" charset="0"/>
          <a:ea typeface="Calibri" charset="0"/>
          <a:cs typeface="Calibri" charset="0"/>
        </a:defRPr>
      </a:lvl1pPr>
      <a:lvl2pPr marL="914400" indent="-457200" algn="l" defTabSz="685800" rtl="0" eaLnBrk="1" latinLnBrk="0" hangingPunct="1">
        <a:lnSpc>
          <a:spcPts val="2400"/>
        </a:lnSpc>
        <a:spcBef>
          <a:spcPts val="600"/>
        </a:spcBef>
        <a:buClr>
          <a:srgbClr val="008DCE"/>
        </a:buClr>
        <a:buSzPct val="100000"/>
        <a:buFont typeface="LucidaGrande" charset="0"/>
        <a:buChar char="▸"/>
        <a:tabLst/>
        <a:defRPr sz="2000" kern="1200">
          <a:solidFill>
            <a:srgbClr val="202020"/>
          </a:solidFill>
          <a:latin typeface="+mn-lt"/>
          <a:ea typeface="+mn-ea"/>
          <a:cs typeface="+mn-cs"/>
        </a:defRPr>
      </a:lvl2pPr>
      <a:lvl3pPr marL="1371600" indent="-457200" algn="l" defTabSz="685800" rtl="0" eaLnBrk="1" latinLnBrk="0" hangingPunct="1">
        <a:lnSpc>
          <a:spcPts val="2400"/>
        </a:lnSpc>
        <a:spcBef>
          <a:spcPts val="600"/>
        </a:spcBef>
        <a:buClr>
          <a:srgbClr val="008DCE"/>
        </a:buClr>
        <a:buSzPct val="100000"/>
        <a:buFont typeface="LucidaGrande" charset="0"/>
        <a:buChar char="▸"/>
        <a:tabLst/>
        <a:defRPr sz="2000" kern="1200">
          <a:solidFill>
            <a:srgbClr val="202020"/>
          </a:solidFill>
          <a:latin typeface="+mn-lt"/>
          <a:ea typeface="+mn-ea"/>
          <a:cs typeface="+mn-cs"/>
        </a:defRPr>
      </a:lvl3pPr>
      <a:lvl4pPr marL="1828800" indent="-457200" algn="l" defTabSz="685800" rtl="0" eaLnBrk="1" latinLnBrk="0" hangingPunct="1">
        <a:lnSpc>
          <a:spcPts val="2400"/>
        </a:lnSpc>
        <a:spcBef>
          <a:spcPts val="600"/>
        </a:spcBef>
        <a:buClr>
          <a:srgbClr val="008DCE"/>
        </a:buClr>
        <a:buSzPct val="100000"/>
        <a:buFont typeface="LucidaGrande" charset="0"/>
        <a:buChar char="▸"/>
        <a:defRPr sz="2000" kern="1200">
          <a:solidFill>
            <a:srgbClr val="202020"/>
          </a:solidFill>
          <a:latin typeface="+mn-lt"/>
          <a:ea typeface="+mn-ea"/>
          <a:cs typeface="+mn-cs"/>
        </a:defRPr>
      </a:lvl4pPr>
      <a:lvl5pPr marL="2286000" indent="-457200" algn="l" defTabSz="685800" rtl="0" eaLnBrk="1" latinLnBrk="0" hangingPunct="1">
        <a:lnSpc>
          <a:spcPts val="2400"/>
        </a:lnSpc>
        <a:spcBef>
          <a:spcPts val="600"/>
        </a:spcBef>
        <a:buClr>
          <a:srgbClr val="008DCE"/>
        </a:buClr>
        <a:buFont typeface="LucidaGrande" charset="0"/>
        <a:buChar char="▸"/>
        <a:defRPr sz="2000" kern="1200">
          <a:solidFill>
            <a:srgbClr val="20202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Virginia Tax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43100"/>
            <a:ext cx="7315200" cy="914400"/>
          </a:xfrm>
        </p:spPr>
        <p:txBody>
          <a:bodyPr/>
          <a:lstStyle/>
          <a:p>
            <a:r>
              <a:rPr lang="en-US" dirty="0"/>
              <a:t>Overview of New Hire Forms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January 2025</a:t>
            </a:r>
          </a:p>
        </p:txBody>
      </p:sp>
    </p:spTree>
    <p:extLst>
      <p:ext uri="{BB962C8B-B14F-4D97-AF65-F5344CB8AC3E}">
        <p14:creationId xmlns:p14="http://schemas.microsoft.com/office/powerpoint/2010/main" val="110791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F304F-3D45-0AAA-313B-8390923B5C11}"/>
              </a:ext>
            </a:extLst>
          </p:cNvPr>
          <p:cNvSpPr txBox="1"/>
          <p:nvPr/>
        </p:nvSpPr>
        <p:spPr>
          <a:xfrm>
            <a:off x="2750128" y="523875"/>
            <a:ext cx="263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33B6F2-D7BC-83C6-C3D2-E21FF6AA5B36}"/>
              </a:ext>
            </a:extLst>
          </p:cNvPr>
          <p:cNvSpPr txBox="1"/>
          <p:nvPr/>
        </p:nvSpPr>
        <p:spPr>
          <a:xfrm>
            <a:off x="1427018" y="1700212"/>
            <a:ext cx="4911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If you have any questions, please contact: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Human Resources </a:t>
            </a:r>
            <a:r>
              <a:rPr lang="en-US" sz="2000">
                <a:solidFill>
                  <a:schemeClr val="bg1"/>
                </a:solidFill>
              </a:rPr>
              <a:t>at 804.786.3608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438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I-9</a:t>
            </a:r>
          </a:p>
          <a:p>
            <a:r>
              <a:rPr lang="en-US" dirty="0"/>
              <a:t>W-4 and VA-4</a:t>
            </a:r>
          </a:p>
          <a:p>
            <a:r>
              <a:rPr lang="en-US" dirty="0"/>
              <a:t>Direct Deposit</a:t>
            </a:r>
          </a:p>
          <a:p>
            <a:r>
              <a:rPr lang="en-US" dirty="0"/>
              <a:t>Personal Information and Emergency Contact</a:t>
            </a:r>
          </a:p>
          <a:p>
            <a:r>
              <a:rPr lang="en-US" dirty="0"/>
              <a:t>Prior State Service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Forms will be Covered Today</a:t>
            </a:r>
          </a:p>
        </p:txBody>
      </p:sp>
    </p:spTree>
    <p:extLst>
      <p:ext uri="{BB962C8B-B14F-4D97-AF65-F5344CB8AC3E}">
        <p14:creationId xmlns:p14="http://schemas.microsoft.com/office/powerpoint/2010/main" val="1710266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Congratulations on your new job! We’re excited for you to join us.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is instructions on how to complete the 6 new hire forms that you will need to bring with you on your first day. You will also need to bring supporting I-9 documents and a letter from your bank or a voided check with your name on the account.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We look forward to meeting you.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97897E-F97B-3D4B-8CC5-C5C0F0B6910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Virginia Tax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1258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97897E-F97B-3D4B-8CC5-C5C0F0B6910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2259"/>
            <a:ext cx="7772400" cy="342900"/>
          </a:xfrm>
        </p:spPr>
        <p:txBody>
          <a:bodyPr>
            <a:normAutofit fontScale="90000"/>
          </a:bodyPr>
          <a:lstStyle/>
          <a:p>
            <a:r>
              <a:rPr lang="en-US" dirty="0"/>
              <a:t>I-9 Form – Verifies Identity and Right to Work</a:t>
            </a:r>
            <a:br>
              <a:rPr lang="en-US" dirty="0"/>
            </a:br>
            <a:r>
              <a:rPr lang="en-US" sz="2000" dirty="0">
                <a:solidFill>
                  <a:schemeClr val="tx1"/>
                </a:solidFill>
              </a:rPr>
              <a:t>Complete Section I only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70CA3C-06AA-A654-7DC6-D1695D89DCAE}"/>
              </a:ext>
            </a:extLst>
          </p:cNvPr>
          <p:cNvSpPr txBox="1"/>
          <p:nvPr/>
        </p:nvSpPr>
        <p:spPr>
          <a:xfrm>
            <a:off x="7841676" y="1688549"/>
            <a:ext cx="1168974" cy="1962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On your first day, you will need a document from List A OR Documents from List B AND List C.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27C46630-CADF-D5F5-C7FF-03377B91F00C}"/>
              </a:ext>
            </a:extLst>
          </p:cNvPr>
          <p:cNvSpPr/>
          <p:nvPr/>
        </p:nvSpPr>
        <p:spPr>
          <a:xfrm>
            <a:off x="8229600" y="923925"/>
            <a:ext cx="209550" cy="6751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E11DBB-23C0-D23E-3CA6-8CDD0461C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13" y="715159"/>
            <a:ext cx="3158165" cy="4263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00C76A-FF81-ADA7-F638-8E35DD954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083" y="565135"/>
            <a:ext cx="3237218" cy="42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2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97897E-F97B-3D4B-8CC5-C5C0F0B6910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2259"/>
            <a:ext cx="7772400" cy="3429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W-4 Form – Federal Withholding Certificate</a:t>
            </a:r>
            <a:br>
              <a:rPr lang="en-US" dirty="0"/>
            </a:br>
            <a:r>
              <a:rPr lang="en-US" sz="2000" dirty="0">
                <a:solidFill>
                  <a:schemeClr val="tx1"/>
                </a:solidFill>
              </a:rPr>
              <a:t>Complete all areas in BLUE Sections 3 &amp; 4 are Optional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756A02-3DB4-E842-A488-6326A4F3CCCB}"/>
              </a:ext>
            </a:extLst>
          </p:cNvPr>
          <p:cNvCxnSpPr>
            <a:cxnSpLocks/>
          </p:cNvCxnSpPr>
          <p:nvPr/>
        </p:nvCxnSpPr>
        <p:spPr>
          <a:xfrm>
            <a:off x="5972175" y="2907215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AEE164-126A-2B90-A1EF-98986D45CCC7}"/>
              </a:ext>
            </a:extLst>
          </p:cNvPr>
          <p:cNvCxnSpPr>
            <a:cxnSpLocks/>
          </p:cNvCxnSpPr>
          <p:nvPr/>
        </p:nvCxnSpPr>
        <p:spPr>
          <a:xfrm flipH="1">
            <a:off x="6364440" y="2907215"/>
            <a:ext cx="9525" cy="910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856A9F1-3785-1658-9C34-D27BDCF21C8F}"/>
              </a:ext>
            </a:extLst>
          </p:cNvPr>
          <p:cNvCxnSpPr>
            <a:cxnSpLocks/>
          </p:cNvCxnSpPr>
          <p:nvPr/>
        </p:nvCxnSpPr>
        <p:spPr>
          <a:xfrm flipH="1">
            <a:off x="5981700" y="3829582"/>
            <a:ext cx="371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41B49D2-037B-3173-7C65-AE46892D15F7}"/>
              </a:ext>
            </a:extLst>
          </p:cNvPr>
          <p:cNvSpPr txBox="1"/>
          <p:nvPr/>
        </p:nvSpPr>
        <p:spPr>
          <a:xfrm>
            <a:off x="6447799" y="2954120"/>
            <a:ext cx="8845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78BE76-ED66-927C-26B6-B1EB60F54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509" y="680286"/>
            <a:ext cx="3076741" cy="359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91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97897E-F97B-3D4B-8CC5-C5C0F0B6910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2259"/>
            <a:ext cx="7772400" cy="342900"/>
          </a:xfrm>
        </p:spPr>
        <p:txBody>
          <a:bodyPr>
            <a:normAutofit fontScale="90000"/>
          </a:bodyPr>
          <a:lstStyle/>
          <a:p>
            <a:r>
              <a:rPr lang="en-US" dirty="0"/>
              <a:t>VA-4 Form – Commonwealth Withholding Certificate</a:t>
            </a:r>
            <a:br>
              <a:rPr lang="en-US" dirty="0"/>
            </a:b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1B49D2-037B-3173-7C65-AE46892D15F7}"/>
              </a:ext>
            </a:extLst>
          </p:cNvPr>
          <p:cNvSpPr txBox="1"/>
          <p:nvPr/>
        </p:nvSpPr>
        <p:spPr>
          <a:xfrm>
            <a:off x="6096000" y="1177595"/>
            <a:ext cx="2133600" cy="2793072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may use the top worksheet to assist you with completing this form. Complete the bottom demographic section and line 1 a, b, and c and number 2. For number 2, if you do not want additional withholding, enter 0.00 in that line. Only complete line 3 or 4 if it applies. Sign and date the form.</a:t>
            </a:r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266250-6A5E-01CA-DDC8-8ABCFD184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844" y="322035"/>
            <a:ext cx="3698849" cy="4314041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794606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97897E-F97B-3D4B-8CC5-C5C0F0B6910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2259"/>
            <a:ext cx="7772400" cy="342900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Employee Direct Deposit Form</a:t>
            </a:r>
            <a:br>
              <a:rPr lang="en-US" dirty="0"/>
            </a:b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1B49D2-037B-3173-7C65-AE46892D15F7}"/>
              </a:ext>
            </a:extLst>
          </p:cNvPr>
          <p:cNvSpPr txBox="1"/>
          <p:nvPr/>
        </p:nvSpPr>
        <p:spPr>
          <a:xfrm>
            <a:off x="700088" y="1403305"/>
            <a:ext cx="6960259" cy="715581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direct deposit form will be provided on your first day. Please bring a voided check with your name on the account or a letter from your bank with your routing and account numbers in order to receive direct deposit. </a:t>
            </a:r>
          </a:p>
        </p:txBody>
      </p:sp>
    </p:spTree>
    <p:extLst>
      <p:ext uri="{BB962C8B-B14F-4D97-AF65-F5344CB8AC3E}">
        <p14:creationId xmlns:p14="http://schemas.microsoft.com/office/powerpoint/2010/main" val="95769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97897E-F97B-3D4B-8CC5-C5C0F0B6910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2259"/>
            <a:ext cx="7772400" cy="342900"/>
          </a:xfrm>
        </p:spPr>
        <p:txBody>
          <a:bodyPr>
            <a:normAutofit fontScale="90000"/>
          </a:bodyPr>
          <a:lstStyle/>
          <a:p>
            <a:r>
              <a:rPr lang="en-US" dirty="0"/>
              <a:t>Personal Information/Emergency Contact Form</a:t>
            </a:r>
            <a:br>
              <a:rPr lang="en-US" dirty="0"/>
            </a:b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1B49D2-037B-3173-7C65-AE46892D15F7}"/>
              </a:ext>
            </a:extLst>
          </p:cNvPr>
          <p:cNvSpPr txBox="1"/>
          <p:nvPr/>
        </p:nvSpPr>
        <p:spPr>
          <a:xfrm>
            <a:off x="5339705" y="1948849"/>
            <a:ext cx="2133600" cy="923330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Please complete the entire form starting with the Personal Information section. Sign and date.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F65E49-82FA-7307-17CA-5C18F9682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506406"/>
            <a:ext cx="3771900" cy="41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06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97897E-F97B-3D4B-8CC5-C5C0F0B6910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2259"/>
            <a:ext cx="7772400" cy="342900"/>
          </a:xfrm>
        </p:spPr>
        <p:txBody>
          <a:bodyPr>
            <a:normAutofit fontScale="90000"/>
          </a:bodyPr>
          <a:lstStyle/>
          <a:p>
            <a:r>
              <a:rPr lang="en-US" dirty="0"/>
              <a:t>Prior State Service Form</a:t>
            </a:r>
            <a:br>
              <a:rPr lang="en-US" dirty="0"/>
            </a:b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1B49D2-037B-3173-7C65-AE46892D15F7}"/>
              </a:ext>
            </a:extLst>
          </p:cNvPr>
          <p:cNvSpPr txBox="1"/>
          <p:nvPr/>
        </p:nvSpPr>
        <p:spPr>
          <a:xfrm>
            <a:off x="5053955" y="1935548"/>
            <a:ext cx="2133600" cy="1338828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Please complete the entire form. If you do not have state service, please check the box that you do not have state service, print your name, sign and date.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C28FB473-AA97-ED36-3066-9BA1623AB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543709"/>
            <a:ext cx="3990975" cy="391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80825"/>
      </p:ext>
    </p:extLst>
  </p:cSld>
  <p:clrMapOvr>
    <a:masterClrMapping/>
  </p:clrMapOvr>
</p:sld>
</file>

<file path=ppt/theme/theme1.xml><?xml version="1.0" encoding="utf-8"?>
<a:theme xmlns:a="http://schemas.openxmlformats.org/drawingml/2006/main" name="Virginia Tax">
  <a:themeElements>
    <a:clrScheme name="Virginia Tax 6">
      <a:dk1>
        <a:srgbClr val="202020"/>
      </a:dk1>
      <a:lt1>
        <a:srgbClr val="FFFFFF"/>
      </a:lt1>
      <a:dk2>
        <a:srgbClr val="757575"/>
      </a:dk2>
      <a:lt2>
        <a:srgbClr val="E0E0E0"/>
      </a:lt2>
      <a:accent1>
        <a:srgbClr val="008DCE"/>
      </a:accent1>
      <a:accent2>
        <a:srgbClr val="71B330"/>
      </a:accent2>
      <a:accent3>
        <a:srgbClr val="243459"/>
      </a:accent3>
      <a:accent4>
        <a:srgbClr val="F8D500"/>
      </a:accent4>
      <a:accent5>
        <a:srgbClr val="E88D19"/>
      </a:accent5>
      <a:accent6>
        <a:srgbClr val="DA3C20"/>
      </a:accent6>
      <a:hlink>
        <a:srgbClr val="008DCE"/>
      </a:hlink>
      <a:folHlink>
        <a:srgbClr val="008DCE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rginia Tax_PPT Template" id="{CA8FB459-46E4-4FF3-959D-AD80B37490E7}" vid="{50F8A7A9-F63A-49A2-99F2-36439C5BD2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48DA5BCC0B8B42937CA56556799211" ma:contentTypeVersion="17" ma:contentTypeDescription="Create a new document." ma:contentTypeScope="" ma:versionID="18acd6f96a752b644a29c5d539e8d47f">
  <xsd:schema xmlns:xsd="http://www.w3.org/2001/XMLSchema" xmlns:xs="http://www.w3.org/2001/XMLSchema" xmlns:p="http://schemas.microsoft.com/office/2006/metadata/properties" xmlns:ns1="9bb32da2-0c52-47bb-a445-bd4f27a30ca2" xmlns:ns3="0c94bbaa-2d0a-4cfb-a221-ea22aa007839" targetNamespace="http://schemas.microsoft.com/office/2006/metadata/properties" ma:root="true" ma:fieldsID="8e3c66f172288091505b8904ed9ad73d" ns1:_="" ns3:_="">
    <xsd:import namespace="9bb32da2-0c52-47bb-a445-bd4f27a30ca2"/>
    <xsd:import namespace="0c94bbaa-2d0a-4cfb-a221-ea22aa007839"/>
    <xsd:element name="properties">
      <xsd:complexType>
        <xsd:sequence>
          <xsd:element name="documentManagement">
            <xsd:complexType>
              <xsd:all>
                <xsd:element ref="ns1:Job_x0020_Aid_x0020_Title"/>
                <xsd:element ref="ns1:Description0"/>
                <xsd:element ref="ns1:Office"/>
                <xsd:element ref="ns1:Section"/>
                <xsd:element ref="ns1:Unit" minOccurs="0"/>
                <xsd:element ref="ns1:Prepared_x0020_By" minOccurs="0"/>
                <xsd:element ref="ns1:Category"/>
                <xsd:element ref="ns1:MediaServiceMetadata" minOccurs="0"/>
                <xsd:element ref="ns1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b32da2-0c52-47bb-a445-bd4f27a30ca2" elementFormDefault="qualified">
    <xsd:import namespace="http://schemas.microsoft.com/office/2006/documentManagement/types"/>
    <xsd:import namespace="http://schemas.microsoft.com/office/infopath/2007/PartnerControls"/>
    <xsd:element name="Job_x0020_Aid_x0020_Title" ma:index="0" ma:displayName="Job Aid Title" ma:internalName="Job_x0020_Aid_x0020_Title" ma:readOnly="false">
      <xsd:simpleType>
        <xsd:restriction base="dms:Note">
          <xsd:maxLength value="255"/>
        </xsd:restriction>
      </xsd:simpleType>
    </xsd:element>
    <xsd:element name="Description0" ma:index="1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Office" ma:index="3" ma:displayName="Office" ma:format="Dropdown" ma:internalName="Office">
      <xsd:simpleType>
        <xsd:restriction base="dms:Choice">
          <xsd:enumeration value="Administration (OA)"/>
          <xsd:enumeration value="Compliance (COMP)"/>
          <xsd:enumeration value="Commissioner (OC)"/>
          <xsd:enumeration value="Customer Services (OCS)"/>
          <xsd:enumeration value="General Legal &amp; Technical Services (GLTS)"/>
          <xsd:enumeration value="Tax Policy (OTP)"/>
          <xsd:enumeration value="Tax Processing (TPO)"/>
          <xsd:enumeration value="Technology (OT)"/>
          <xsd:enumeration value="Information Security (OIS)"/>
        </xsd:restriction>
      </xsd:simpleType>
    </xsd:element>
    <xsd:element name="Section" ma:index="4" ma:displayName="Section" ma:format="Dropdown" ma:internalName="Section">
      <xsd:simpleType>
        <xsd:restriction base="dms:Choice">
          <xsd:enumeration value="Not Applicable"/>
          <xsd:enumeration value="COMP-Collections"/>
          <xsd:enumeration value="COMP-Desk Audit"/>
          <xsd:enumeration value="COMP-Field Audit"/>
          <xsd:enumeration value="GLTS-Safeguarding &amp; Disclosure"/>
          <xsd:enumeration value="GLTS-Special Taxes &amp; Services"/>
          <xsd:enumeration value="GLTS-Land Preservation Credit"/>
          <xsd:enumeration value="GLTS-Legislative Support &amp; Records Mgmt"/>
          <xsd:enumeration value="OA-Fiscal"/>
          <xsd:enumeration value="OA-General Services"/>
          <xsd:enumeration value="OA-Human Resources"/>
          <xsd:enumeration value="OC-Communications"/>
          <xsd:enumeration value="OIS-Risk Management"/>
          <xsd:enumeration value="OC-Internal Audit"/>
          <xsd:enumeration value="OC-Revenue Forecasting"/>
          <xsd:enumeration value="OC-Tax Operations"/>
          <xsd:enumeration value="OCS-Contact Center"/>
          <xsd:enumeration value="OCS-Court Debt Collections"/>
          <xsd:enumeration value="OCS-Error Resolution"/>
          <xsd:enumeration value="OT-Applications &amp; Database"/>
          <xsd:enumeration value="OT-Applications &amp; Engineering"/>
          <xsd:enumeration value="OT-Applications &amp; Web"/>
          <xsd:enumeration value="OT-Information Security"/>
          <xsd:enumeration value="OTP-Appeals &amp; Rulings"/>
          <xsd:enumeration value="OTP-Policy Development"/>
          <xsd:enumeration value="TPO-Automated Processing"/>
          <xsd:enumeration value="TPO-Document Processing"/>
          <xsd:enumeration value="Choice 28"/>
        </xsd:restriction>
      </xsd:simpleType>
    </xsd:element>
    <xsd:element name="Unit" ma:index="5" nillable="true" ma:displayName="Unit" ma:format="Dropdown" ma:internalName="Unit" ma:readOnly="false">
      <xsd:simpleType>
        <xsd:restriction base="dms:Choice">
          <xsd:enumeration value="Not Applicable"/>
          <xsd:enumeration value="COMP-Analysis/Forecasting"/>
          <xsd:enumeration value="COMP-Delinquent Collections"/>
          <xsd:enumeration value="COMP-Field Collections"/>
          <xsd:enumeration value="COMP-Office Audit"/>
          <xsd:enumeration value="COMP-Revenue Analysis/RAP"/>
          <xsd:enumeration value="GLTS-Customer Satisfaction"/>
          <xsd:enumeration value="GLTS Property Tax/RR&amp;P"/>
          <xsd:enumeration value="GLTS Tobacco Tax/NPO"/>
          <xsd:enumeration value="OA-Accounts Payable"/>
          <xsd:enumeration value="OA-Bank Services"/>
          <xsd:enumeration value="OA-Benefits"/>
          <xsd:enumeration value="OA-Facilities, Security &amp; Fleet"/>
          <xsd:enumeration value="OA-HR Mgmt"/>
          <xsd:enumeration value="OA-Learning Support"/>
          <xsd:enumeration value="OA-Mail &amp; Print Operations"/>
          <xsd:enumeration value="OA-Purchasing"/>
          <xsd:enumeration value="OA-Revenue Accounting"/>
          <xsd:enumeration value="OA-Warehouse Operations"/>
          <xsd:enumeration value="OC-Business Process Improvement"/>
          <xsd:enumeration value="OCS-Business"/>
          <xsd:enumeration value="OCS-Inbound Calls"/>
          <xsd:enumeration value="OCS-Individual"/>
          <xsd:enumeration value="OCS-Large Dollar Refunds"/>
          <xsd:enumeration value="OCS-Quality Review"/>
          <xsd:enumeration value="OCS-Specialty Team"/>
          <xsd:enumeration value="OCS-Workforce Planning"/>
          <xsd:enumeration value="OT-Administrative Applications"/>
          <xsd:enumeration value="OT-Collections Applications"/>
          <xsd:enumeration value="OT-Database Administration"/>
          <xsd:enumeration value="OT-Processing Applications"/>
          <xsd:enumeration value="OT-Reports &amp; Interfaces"/>
          <xsd:enumeration value="OT-Risk Mgmt"/>
          <xsd:enumeration value="OT-Security Operations"/>
          <xsd:enumeration value="OT-Siebel &amp; Compliance Repository"/>
          <xsd:enumeration value="OT-SharePoint"/>
          <xsd:enumeration value="OT-System &amp; User Testing"/>
          <xsd:enumeration value="OT-Telephony"/>
          <xsd:enumeration value="OT-Unix/Linux Administration"/>
          <xsd:enumeration value="OT-VTOL Applications"/>
          <xsd:enumeration value="OT-Website &amp; AR"/>
          <xsd:enumeration value="OT-Windows Administration"/>
          <xsd:enumeration value="OTP-Income/Local Tax"/>
          <xsd:enumeration value="OTP-Income Tax"/>
          <xsd:enumeration value="OTP-Public Finance"/>
          <xsd:enumeration value="OTP-Sales Tax"/>
          <xsd:enumeration value="OTP-Sales/Local Tax"/>
          <xsd:enumeration value="OTP-Special Projects"/>
          <xsd:enumeration value="TPO-Business Tax"/>
          <xsd:enumeration value="TPO-Corresp Relationship Mgmt/CRM"/>
          <xsd:enumeration value="TPO-Data Capture"/>
          <xsd:enumeration value="TPO-Data Entry"/>
          <xsd:enumeration value="TPO-eServices"/>
          <xsd:enumeration value="TPO-Income Tax"/>
          <xsd:enumeration value="TPO-Indexing"/>
          <xsd:enumeration value="TPO-Mail Operations"/>
          <xsd:enumeration value="TPO-Registration"/>
          <xsd:enumeration value="TPO-Returned Mail"/>
          <xsd:enumeration value="TPO-Scanning"/>
        </xsd:restriction>
      </xsd:simpleType>
    </xsd:element>
    <xsd:element name="Prepared_x0020_By" ma:index="6" nillable="true" ma:displayName="Contact" ma:list="UserInfo" ma:SharePointGroup="0" ma:internalName="Prepared_x0020_By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tegory" ma:index="8" ma:displayName="Category" ma:format="Dropdown" ma:indexed="true" ma:internalName="Category" ma:readOnly="false">
      <xsd:simpleType>
        <xsd:restriction base="dms:Choice">
          <xsd:enumeration value="Agency Administration"/>
          <xsd:enumeration value="Audit"/>
          <xsd:enumeration value="Collections"/>
          <xsd:enumeration value="Correspondence Administration"/>
          <xsd:enumeration value="Customer Contacts"/>
          <xsd:enumeration value="Customer Information"/>
          <xsd:enumeration value="Document Preparation"/>
          <xsd:enumeration value="Equipment &amp; Facilities"/>
          <xsd:enumeration value="Field Audit Guidelines – General"/>
          <xsd:enumeration value="Field Audit Guidelines – Sales &amp; Use Tax"/>
          <xsd:enumeration value="General Provisions"/>
          <xsd:enumeration value="IRMS Alert and Hot Topics"/>
          <xsd:enumeration value="IRMS General"/>
          <xsd:enumeration value="Penalty &amp; Interest"/>
          <xsd:enumeration value="Remittance Processing"/>
          <xsd:enumeration value="Return Processing"/>
          <xsd:enumeration value="Revenue Accounting"/>
          <xsd:enumeration value="Set-Off"/>
          <xsd:enumeration value="Tax Account Information"/>
          <xsd:enumeration value="Application Specific"/>
          <xsd:enumeration value="Training"/>
          <xsd:enumeration value="External"/>
        </xsd:restriction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94bbaa-2d0a-4cfb-a221-ea22aa00783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 ma:index="2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tion xmlns="9bb32da2-0c52-47bb-a445-bd4f27a30ca2">OC-Communications</Section>
    <Office xmlns="9bb32da2-0c52-47bb-a445-bd4f27a30ca2">Commissioner (OC)</Office>
    <Unit xmlns="9bb32da2-0c52-47bb-a445-bd4f27a30ca2" xsi:nil="true"/>
    <Category xmlns="9bb32da2-0c52-47bb-a445-bd4f27a30ca2">General Provisions</Category>
    <Job_x0020_Aid_x0020_Title xmlns="9bb32da2-0c52-47bb-a445-bd4f27a30ca2">Virginia Tax_PPT Style Guide</Job_x0020_Aid_x0020_Title>
    <Description0 xmlns="9bb32da2-0c52-47bb-a445-bd4f27a30ca2">Offers agency standards for the use of fonts, bullets and more when developing ppt slides with the Virginia Tax logo. The first half includes a "how to" for creating your own slides; the second half includes sample pages for dropping in content.  </Description0>
    <Prepared_x0020_By xmlns="9bb32da2-0c52-47bb-a445-bd4f27a30ca2">
      <UserInfo>
        <DisplayName>Cooper, Heather (TAX)</DisplayName>
        <AccountId>13</AccountId>
        <AccountType/>
      </UserInfo>
    </Prepared_x0020_By>
  </documentManagement>
</p:properties>
</file>

<file path=customXml/itemProps1.xml><?xml version="1.0" encoding="utf-8"?>
<ds:datastoreItem xmlns:ds="http://schemas.openxmlformats.org/officeDocument/2006/customXml" ds:itemID="{2612EEBF-D854-4DFC-8BB4-C1AB01861F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9F7067-30C9-405B-B773-414F675373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b32da2-0c52-47bb-a445-bd4f27a30ca2"/>
    <ds:schemaRef ds:uri="0c94bbaa-2d0a-4cfb-a221-ea22aa0078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845266-3518-42D9-8694-BE1A6B9B63B8}">
  <ds:schemaRefs>
    <ds:schemaRef ds:uri="http://purl.org/dc/terms/"/>
    <ds:schemaRef ds:uri="9bb32da2-0c52-47bb-a445-bd4f27a30ca2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0c94bbaa-2d0a-4cfb-a221-ea22aa00783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Virginia Tax_PPT Style Guide (1)</Template>
  <TotalTime>1322</TotalTime>
  <Words>375</Words>
  <Application>Microsoft Office PowerPoint</Application>
  <PresentationFormat>Custom</PresentationFormat>
  <Paragraphs>46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LucidaGrande</vt:lpstr>
      <vt:lpstr>Virginia Tax</vt:lpstr>
      <vt:lpstr>Virginia Tax  </vt:lpstr>
      <vt:lpstr>What Forms will be Covered Today</vt:lpstr>
      <vt:lpstr>Welcome to Virginia Tax</vt:lpstr>
      <vt:lpstr>I-9 Form – Verifies Identity and Right to Work Complete Section I only</vt:lpstr>
      <vt:lpstr>W-4 Form – Federal Withholding Certificate Complete all areas in BLUE Sections 3 &amp; 4 are Optional</vt:lpstr>
      <vt:lpstr>VA-4 Form – Commonwealth Withholding Certificate </vt:lpstr>
      <vt:lpstr>        Employee Direct Deposit Form </vt:lpstr>
      <vt:lpstr>Personal Information/Emergency Contact Form </vt:lpstr>
      <vt:lpstr>Prior State Service Form </vt:lpstr>
      <vt:lpstr>PowerPoint Presentation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Virginia Tax  PowerPoint Template</dc:title>
  <dc:creator>Smith, Devin (TAX)</dc:creator>
  <cp:keywords>Powerpoint, PPT, guidelines, style, guide, slides, Virginia Tax, VATAX, VA Tax, logo, brand, branding, template</cp:keywords>
  <cp:lastModifiedBy>Peebles, Sabrina (TAX)</cp:lastModifiedBy>
  <cp:revision>18</cp:revision>
  <dcterms:created xsi:type="dcterms:W3CDTF">2023-06-14T16:46:50Z</dcterms:created>
  <dcterms:modified xsi:type="dcterms:W3CDTF">2025-07-16T15:58:54Z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0x010100D048DA5BCC0B8B42937CA56556799211</vt:lpwstr>
  </property>
  <property fmtid="{D5CDD505-2E9C-101B-9397-08002B2CF9AE}" pid="3" name="_ExtendedDescription">
    <vt:lpwstr>Offers agency standards for the use of fonts, bullets and more when developing ppt slides with the Virginia Tax logo. The first half includes a &amp;quot;how to&amp;quot; for creating your own slides; the second half includes sample pages for dropping in content.</vt:lpwstr>
  </property>
</Properties>
</file>